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000F-1B8B-4355-91AB-6C3CF2AEB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795C4-16CA-45F4-BA7F-E32EDA64D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76588-5230-4166-A638-A3B1B84D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8472F-4200-4B4A-81B7-C05AC9D0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7E9C1-FA25-4FE6-947B-15907026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8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DEAAC-F255-42D1-B2CB-05AAA01E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7DEF1-A8FC-4CBA-BF78-46328A088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23E07-3686-4E99-8120-A864F76F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13EB6-8693-4F1C-9CB5-D3DF9FEC3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6E92E-2F11-4EBF-8603-9B064A4B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0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BD10BF-CCB9-41C9-9D0A-781B5C4CE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103671-C23A-448D-8DEC-7B7AA6543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DC931-8106-46D5-B743-84DF1B1E2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3B0C2-8802-46FF-B759-CAC5D1E4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501C9-3BA0-4156-9B61-80E0BED5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9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C173-8365-4DF6-A8F2-9D2E4773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DC403-1480-4940-99B3-C657DE77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781F4-D934-4052-B202-2A77E216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A099E-39B0-47D1-B18E-931D67B83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4A94F-13EF-4408-A421-394A6027D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0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4E15-0043-452A-BA29-C02A1698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F9DB6-77BC-46C3-8122-4627C8FA1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BD607-95D6-4834-A422-FE3DC45B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10EAF-FEAE-4BD2-A0CA-8D41389D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17888-D498-4C81-83CE-A263AFCE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E64BB-BF06-4B17-8B19-671D1AE72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E6C9F-575A-42CA-830C-EF4A8BE5A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EA854-6B00-4FD6-9193-3647288F9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D845C-0473-4B4B-87A7-6A03EC71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EB4E4-E0F6-4CAF-BCE0-D68AA221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3CC95-AE1E-4A7F-A7BA-9718B7C7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2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E56B-EBC1-4989-9B15-11185F73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A355A-186B-47A8-BA02-8D8BB1BB6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41308-735E-4BFE-B971-B1D014290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503779-D6D1-47F8-A3B9-ACF9AA116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C515EC-99BD-4DBA-BBD7-C4F49052A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C65302-9CE6-46FC-9846-8FBFBD812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0FBCD-9558-4991-A8AB-5C9B0CCF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88B2C5-746A-4A33-BB10-EDF7E9E6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2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474F-F819-436B-BD36-304EDBA3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538778-E90D-4AB9-BF5B-EDD438E5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20FCE-07F1-41CB-941B-C24CF5C6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6E6E5E-CB5C-4518-9168-42317D54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9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A21EF-1C06-4B32-A486-CE3EBD32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06307-294B-4A17-ABE9-E0DF5A53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2C67C-08AE-49AA-AC63-A4D55EBD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9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DD5FA-6236-4F3B-A588-2FA21A70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FC72B-071F-480F-8578-796C9E4DE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14EC3-5C80-422C-84B9-312BC12CA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E80B1-2436-4831-B772-084FB0368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66919-B8A0-468A-AD5E-D324C859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BA5C6-3ECE-4F03-AE22-0D8DB09C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6FD97-F004-47B4-845F-FEDB11FF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DE4D34-5F78-4E1D-AA17-E5474BE81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E3B43-0DEA-411F-854C-D42A11473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8D41F-B01E-4FB5-B749-3C9B17E0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4AD82-D363-40A0-9058-0BD9AE83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D54FF-3FCE-43A3-821B-82607840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6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F718E-50B2-4087-B20C-CECBF0ACE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238D4-8C18-41E3-BEF0-6924065CD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C6372-55E4-4651-B520-BF480C5FD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B00B1-07BA-4B66-9ABA-9B89E95898EE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BAE5-F820-4B4B-8E24-B161864FE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78D95-E674-469E-9BF1-F694FAA4D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D416A-B37C-4F8E-82A3-AFFE05EF5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3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114478-FDBC-40E2-B7F8-79EF4E08A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CPL Program Studi Sarjana Teknik Fisika ITB (Kurikulum 2019)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422FCA5-0F27-4E37-8BB6-AD48EE3FC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924804"/>
              </p:ext>
            </p:extLst>
          </p:nvPr>
        </p:nvGraphicFramePr>
        <p:xfrm>
          <a:off x="101602" y="1694643"/>
          <a:ext cx="11988799" cy="4911835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590085">
                  <a:extLst>
                    <a:ext uri="{9D8B030D-6E8A-4147-A177-3AD203B41FA5}">
                      <a16:colId xmlns:a16="http://schemas.microsoft.com/office/drawing/2014/main" val="2492090401"/>
                    </a:ext>
                  </a:extLst>
                </a:gridCol>
                <a:gridCol w="1412674">
                  <a:extLst>
                    <a:ext uri="{9D8B030D-6E8A-4147-A177-3AD203B41FA5}">
                      <a16:colId xmlns:a16="http://schemas.microsoft.com/office/drawing/2014/main" val="145357404"/>
                    </a:ext>
                  </a:extLst>
                </a:gridCol>
                <a:gridCol w="5016201">
                  <a:extLst>
                    <a:ext uri="{9D8B030D-6E8A-4147-A177-3AD203B41FA5}">
                      <a16:colId xmlns:a16="http://schemas.microsoft.com/office/drawing/2014/main" val="3532579103"/>
                    </a:ext>
                  </a:extLst>
                </a:gridCol>
                <a:gridCol w="4969839">
                  <a:extLst>
                    <a:ext uri="{9D8B030D-6E8A-4147-A177-3AD203B41FA5}">
                      <a16:colId xmlns:a16="http://schemas.microsoft.com/office/drawing/2014/main" val="373936305"/>
                    </a:ext>
                  </a:extLst>
                </a:gridCol>
              </a:tblGrid>
              <a:tr h="181616"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dirty="0">
                          <a:effectLst/>
                        </a:rPr>
                        <a:t>Code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Short tittle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Description (Inggriss)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Deskripsi (Indonesia) 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extLst>
                  <a:ext uri="{0D108BD9-81ED-4DB2-BD59-A6C34878D82A}">
                    <a16:rowId xmlns:a16="http://schemas.microsoft.com/office/drawing/2014/main" val="2180684237"/>
                  </a:ext>
                </a:extLst>
              </a:tr>
              <a:tr h="488839"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dirty="0">
                          <a:effectLst/>
                        </a:rPr>
                        <a:t>1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marR="27305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i="1" dirty="0">
                          <a:effectLst/>
                        </a:rPr>
                        <a:t>Problem Solving </a:t>
                      </a:r>
                      <a:endParaRPr lang="en-US" sz="1300" i="1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an ability to identify, formulate, and solve complex engineering problems by applying principles of engineering, science, and mathematics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dirty="0" err="1">
                          <a:effectLst/>
                        </a:rPr>
                        <a:t>kemampuan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mengidentifikasi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merumuskan</a:t>
                      </a:r>
                      <a:r>
                        <a:rPr lang="en-US" sz="1300" dirty="0">
                          <a:effectLst/>
                        </a:rPr>
                        <a:t> dan </a:t>
                      </a:r>
                      <a:r>
                        <a:rPr lang="en-US" sz="1300" dirty="0" err="1">
                          <a:effectLst/>
                        </a:rPr>
                        <a:t>memecahkan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masalah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rekayasa</a:t>
                      </a:r>
                      <a:r>
                        <a:rPr lang="en-US" sz="1300" dirty="0">
                          <a:effectLst/>
                        </a:rPr>
                        <a:t> yang </a:t>
                      </a:r>
                      <a:r>
                        <a:rPr lang="en-US" sz="1300" dirty="0" err="1">
                          <a:effectLst/>
                        </a:rPr>
                        <a:t>kompleks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dengan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mengaplikasikan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prinsipprinsip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rekayasa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sains</a:t>
                      </a:r>
                      <a:r>
                        <a:rPr lang="en-US" sz="1300" dirty="0">
                          <a:effectLst/>
                        </a:rPr>
                        <a:t>, dan </a:t>
                      </a:r>
                      <a:r>
                        <a:rPr lang="en-US" sz="1300" dirty="0" err="1">
                          <a:effectLst/>
                        </a:rPr>
                        <a:t>matematika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extLst>
                  <a:ext uri="{0D108BD9-81ED-4DB2-BD59-A6C34878D82A}">
                    <a16:rowId xmlns:a16="http://schemas.microsoft.com/office/drawing/2014/main" val="1177521082"/>
                  </a:ext>
                </a:extLst>
              </a:tr>
              <a:tr h="680256"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dirty="0">
                          <a:effectLst/>
                        </a:rPr>
                        <a:t>2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i="1" dirty="0">
                          <a:effectLst/>
                        </a:rPr>
                        <a:t>Engineering Design </a:t>
                      </a:r>
                      <a:endParaRPr lang="en-US" sz="1300" i="1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marR="22860" indent="-6350" algn="l">
                        <a:lnSpc>
                          <a:spcPct val="113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an ability to apply engineering design to produce solutions that meet specified needs with consideration of public health, safety, and welfare, as well as global, cultural, social, </a:t>
                      </a:r>
                    </a:p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environmental, and economic factors 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Mampu melakukan desain rekayasa untuk menghasilkan solusi yang memenuhi kebutuhan tertentu dengan memperhatikan kesehatan, keselamatan dan kesejahteraan publik, serta faktorfaktor global, kultur, sosial, lingkungan, dan ekonomi 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extLst>
                  <a:ext uri="{0D108BD9-81ED-4DB2-BD59-A6C34878D82A}">
                    <a16:rowId xmlns:a16="http://schemas.microsoft.com/office/drawing/2014/main" val="989814223"/>
                  </a:ext>
                </a:extLst>
              </a:tr>
              <a:tr h="181616"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3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i="1" dirty="0">
                          <a:effectLst/>
                        </a:rPr>
                        <a:t>Communication </a:t>
                      </a:r>
                      <a:endParaRPr lang="en-US" sz="1300" i="1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an ability to communicate effectively with a range of audiences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kemampuan berkomunikasi secara efektif dengan berbagai khalayak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extLst>
                  <a:ext uri="{0D108BD9-81ED-4DB2-BD59-A6C34878D82A}">
                    <a16:rowId xmlns:a16="http://schemas.microsoft.com/office/drawing/2014/main" val="1241867474"/>
                  </a:ext>
                </a:extLst>
              </a:tr>
              <a:tr h="642451"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dirty="0">
                          <a:effectLst/>
                        </a:rPr>
                        <a:t>4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i="1" dirty="0">
                          <a:effectLst/>
                        </a:rPr>
                        <a:t>Ethic and </a:t>
                      </a:r>
                    </a:p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i="1" dirty="0" err="1">
                          <a:effectLst/>
                        </a:rPr>
                        <a:t>Profesionalism</a:t>
                      </a:r>
                      <a:r>
                        <a:rPr lang="en-US" sz="1300" i="1" dirty="0">
                          <a:effectLst/>
                        </a:rPr>
                        <a:t> </a:t>
                      </a:r>
                      <a:endParaRPr lang="en-US" sz="1300" i="1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an ability to recognize ethical and professional responsibilities in engineering situations and make informed judgments, which must consider the impact of engineering solutions in global, economic, environmental, and societal contexts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marR="20955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dirty="0" err="1">
                          <a:effectLst/>
                        </a:rPr>
                        <a:t>kemampuan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mengambil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tanggung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jawab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etikal</a:t>
                      </a:r>
                      <a:r>
                        <a:rPr lang="en-US" sz="1300" dirty="0">
                          <a:effectLst/>
                        </a:rPr>
                        <a:t> dan </a:t>
                      </a:r>
                      <a:r>
                        <a:rPr lang="en-US" sz="1300" dirty="0" err="1">
                          <a:effectLst/>
                        </a:rPr>
                        <a:t>profesional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dalam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berbagai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situasi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rekayasa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serta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membuat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keputusan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berdasar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informasi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dengan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memperhatikan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dampak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solusi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rekayasa</a:t>
                      </a:r>
                      <a:r>
                        <a:rPr lang="en-US" sz="1300" dirty="0">
                          <a:effectLst/>
                        </a:rPr>
                        <a:t> pada </a:t>
                      </a:r>
                      <a:r>
                        <a:rPr lang="en-US" sz="1300" dirty="0" err="1">
                          <a:effectLst/>
                        </a:rPr>
                        <a:t>konteks</a:t>
                      </a:r>
                      <a:r>
                        <a:rPr lang="en-US" sz="1300" dirty="0">
                          <a:effectLst/>
                        </a:rPr>
                        <a:t> global, </a:t>
                      </a:r>
                      <a:r>
                        <a:rPr lang="en-US" sz="1300" dirty="0" err="1">
                          <a:effectLst/>
                        </a:rPr>
                        <a:t>ekonomi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lingkungan</a:t>
                      </a:r>
                      <a:r>
                        <a:rPr lang="en-US" sz="1300" dirty="0">
                          <a:effectLst/>
                        </a:rPr>
                        <a:t>, dan </a:t>
                      </a:r>
                      <a:r>
                        <a:rPr lang="en-US" sz="1300" dirty="0" err="1">
                          <a:effectLst/>
                        </a:rPr>
                        <a:t>sosial</a:t>
                      </a:r>
                      <a:r>
                        <a:rPr lang="en-US" sz="1300" dirty="0">
                          <a:effectLst/>
                        </a:rPr>
                        <a:t> 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extLst>
                  <a:ext uri="{0D108BD9-81ED-4DB2-BD59-A6C34878D82A}">
                    <a16:rowId xmlns:a16="http://schemas.microsoft.com/office/drawing/2014/main" val="4156157516"/>
                  </a:ext>
                </a:extLst>
              </a:tr>
              <a:tr h="642451"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dirty="0">
                          <a:effectLst/>
                        </a:rPr>
                        <a:t>5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i="1" dirty="0">
                          <a:effectLst/>
                        </a:rPr>
                        <a:t>Teamwork </a:t>
                      </a:r>
                      <a:endParaRPr lang="en-US" sz="1300" i="1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marR="12065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an ability to function effectively on a team whose members together provide leadership, create a collaborative and Inclusive environment, establish goals, plan tasks, and meet objectives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kemampuan untuk berfungsi secara efektif dalam sebuah kelompok, dimana para anggota bersama-sama membentuk kepemimpinan, menciptakan lingkungan yang kolaboratif dan inklusif, meletakkan tujuan, merencanakan tugas, serta mencapai sasaran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extLst>
                  <a:ext uri="{0D108BD9-81ED-4DB2-BD59-A6C34878D82A}">
                    <a16:rowId xmlns:a16="http://schemas.microsoft.com/office/drawing/2014/main" val="1217402572"/>
                  </a:ext>
                </a:extLst>
              </a:tr>
              <a:tr h="488839"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dirty="0">
                          <a:effectLst/>
                        </a:rPr>
                        <a:t>6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i="1" dirty="0">
                          <a:effectLst/>
                        </a:rPr>
                        <a:t>Experimentation </a:t>
                      </a:r>
                      <a:endParaRPr lang="en-US" sz="1300" i="1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an ability to develop and conduct appropriate experimentation, analyze and interpret data, and use engineering judgment to draw conclusions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kemampuan mengembangkan dan melakukan eksperimen yang tepat, menganalisis dan menafsirkan data, serta menggunakan pertimbangan teknis untuk mengambil kesimpulan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extLst>
                  <a:ext uri="{0D108BD9-81ED-4DB2-BD59-A6C34878D82A}">
                    <a16:rowId xmlns:a16="http://schemas.microsoft.com/office/drawing/2014/main" val="3369585184"/>
                  </a:ext>
                </a:extLst>
              </a:tr>
              <a:tr h="357240"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dirty="0">
                          <a:effectLst/>
                        </a:rPr>
                        <a:t>7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i="1" dirty="0">
                          <a:effectLst/>
                        </a:rPr>
                        <a:t>Learning </a:t>
                      </a:r>
                      <a:endParaRPr lang="en-US" sz="1300" i="1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marR="19050" indent="-6350" algn="l">
                        <a:lnSpc>
                          <a:spcPct val="114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an ability to acquire and apply new knowledge as needed, using appropriate </a:t>
                      </a:r>
                    </a:p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>
                          <a:effectLst/>
                        </a:rPr>
                        <a:t>learning strategies </a:t>
                      </a:r>
                      <a:endParaRPr lang="en-US" sz="130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en-US" sz="1300" dirty="0" err="1">
                          <a:effectLst/>
                        </a:rPr>
                        <a:t>kemampuan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untuk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mempelajari</a:t>
                      </a:r>
                      <a:r>
                        <a:rPr lang="en-US" sz="1300" dirty="0">
                          <a:effectLst/>
                        </a:rPr>
                        <a:t> dan </a:t>
                      </a:r>
                      <a:r>
                        <a:rPr lang="en-US" sz="1300" dirty="0" err="1">
                          <a:effectLst/>
                        </a:rPr>
                        <a:t>menerapkan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pengetahuan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baru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sesuai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keperluan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 err="1">
                          <a:effectLst/>
                        </a:rPr>
                        <a:t>dengan</a:t>
                      </a:r>
                      <a:r>
                        <a:rPr lang="en-US" sz="1300" dirty="0">
                          <a:effectLst/>
                        </a:rPr>
                        <a:t> strategi </a:t>
                      </a:r>
                      <a:r>
                        <a:rPr lang="en-US" sz="1300" dirty="0" err="1">
                          <a:effectLst/>
                        </a:rPr>
                        <a:t>belajar</a:t>
                      </a:r>
                      <a:r>
                        <a:rPr lang="en-US" sz="1300" dirty="0">
                          <a:effectLst/>
                        </a:rPr>
                        <a:t> yang </a:t>
                      </a:r>
                      <a:r>
                        <a:rPr lang="en-US" sz="1300" dirty="0" err="1">
                          <a:effectLst/>
                        </a:rPr>
                        <a:t>tepat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sto MT" panose="02040603050505030304" pitchFamily="18" charset="0"/>
                        <a:cs typeface="Calisto MT" panose="02040603050505030304" pitchFamily="18" charset="0"/>
                      </a:endParaRPr>
                    </a:p>
                  </a:txBody>
                  <a:tcPr marL="30100" marR="14628" marT="3657" marB="0"/>
                </a:tc>
                <a:extLst>
                  <a:ext uri="{0D108BD9-81ED-4DB2-BD59-A6C34878D82A}">
                    <a16:rowId xmlns:a16="http://schemas.microsoft.com/office/drawing/2014/main" val="75497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70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114478-FDBC-40E2-B7F8-79EF4E08A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Pemetaan CPL pada MK Placeholder MBKM TF</a:t>
            </a: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D88CBDAF-7E9E-4BF1-866B-FFC6F4B06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958699"/>
              </p:ext>
            </p:extLst>
          </p:nvPr>
        </p:nvGraphicFramePr>
        <p:xfrm>
          <a:off x="150125" y="1529067"/>
          <a:ext cx="11900848" cy="4449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74">
                  <a:extLst>
                    <a:ext uri="{9D8B030D-6E8A-4147-A177-3AD203B41FA5}">
                      <a16:colId xmlns:a16="http://schemas.microsoft.com/office/drawing/2014/main" val="158147851"/>
                    </a:ext>
                  </a:extLst>
                </a:gridCol>
                <a:gridCol w="693118">
                  <a:extLst>
                    <a:ext uri="{9D8B030D-6E8A-4147-A177-3AD203B41FA5}">
                      <a16:colId xmlns:a16="http://schemas.microsoft.com/office/drawing/2014/main" val="2018028463"/>
                    </a:ext>
                  </a:extLst>
                </a:gridCol>
                <a:gridCol w="2341578">
                  <a:extLst>
                    <a:ext uri="{9D8B030D-6E8A-4147-A177-3AD203B41FA5}">
                      <a16:colId xmlns:a16="http://schemas.microsoft.com/office/drawing/2014/main" val="3403526217"/>
                    </a:ext>
                  </a:extLst>
                </a:gridCol>
                <a:gridCol w="548586">
                  <a:extLst>
                    <a:ext uri="{9D8B030D-6E8A-4147-A177-3AD203B41FA5}">
                      <a16:colId xmlns:a16="http://schemas.microsoft.com/office/drawing/2014/main" val="3929559710"/>
                    </a:ext>
                  </a:extLst>
                </a:gridCol>
                <a:gridCol w="2510288">
                  <a:extLst>
                    <a:ext uri="{9D8B030D-6E8A-4147-A177-3AD203B41FA5}">
                      <a16:colId xmlns:a16="http://schemas.microsoft.com/office/drawing/2014/main" val="2285860176"/>
                    </a:ext>
                  </a:extLst>
                </a:gridCol>
                <a:gridCol w="3152632">
                  <a:extLst>
                    <a:ext uri="{9D8B030D-6E8A-4147-A177-3AD203B41FA5}">
                      <a16:colId xmlns:a16="http://schemas.microsoft.com/office/drawing/2014/main" val="2036728275"/>
                    </a:ext>
                  </a:extLst>
                </a:gridCol>
                <a:gridCol w="2306472">
                  <a:extLst>
                    <a:ext uri="{9D8B030D-6E8A-4147-A177-3AD203B41FA5}">
                      <a16:colId xmlns:a16="http://schemas.microsoft.com/office/drawing/2014/main" val="1844409859"/>
                    </a:ext>
                  </a:extLst>
                </a:gridCol>
              </a:tblGrid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 b="1"/>
                        <a:t>No</a:t>
                      </a:r>
                    </a:p>
                  </a:txBody>
                  <a:tcPr marL="44140" marR="44140" marT="22070" marB="220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/>
                        <a:t>Kode</a:t>
                      </a:r>
                    </a:p>
                  </a:txBody>
                  <a:tcPr marL="44140" marR="44140" marT="22070" marB="220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/>
                        <a:t>Nama Mata Kuliah</a:t>
                      </a:r>
                    </a:p>
                  </a:txBody>
                  <a:tcPr marL="44140" marR="44140" marT="22070" marB="220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/>
                        <a:t>SKS Kuliah</a:t>
                      </a:r>
                    </a:p>
                  </a:txBody>
                  <a:tcPr marL="44140" marR="44140" marT="22070" marB="220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/>
                        <a:t>Silabus Ringkas</a:t>
                      </a:r>
                    </a:p>
                  </a:txBody>
                  <a:tcPr marL="44140" marR="44140" marT="22070" marB="220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/>
                        <a:t>Silabus Lengkap</a:t>
                      </a:r>
                    </a:p>
                  </a:txBody>
                  <a:tcPr marL="44140" marR="44140" marT="22070" marB="220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/>
                        <a:t>CPL</a:t>
                      </a:r>
                    </a:p>
                  </a:txBody>
                  <a:tcPr marL="44140" marR="44140" marT="22070" marB="22070" anchor="ctr"/>
                </a:tc>
                <a:extLst>
                  <a:ext uri="{0D108BD9-81ED-4DB2-BD59-A6C34878D82A}">
                    <a16:rowId xmlns:a16="http://schemas.microsoft.com/office/drawing/2014/main" val="179934684"/>
                  </a:ext>
                </a:extLst>
              </a:tr>
              <a:tr h="203831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1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TF4090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Pengembangan Profesi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2</a:t>
                      </a:r>
                    </a:p>
                  </a:txBody>
                  <a:tcPr marL="44140" marR="44140" marT="22070" marB="22070"/>
                </a:tc>
                <a:tc rowSpan="4">
                  <a:txBody>
                    <a:bodyPr/>
                    <a:lstStyle/>
                    <a:p>
                      <a:r>
                        <a:rPr lang="en-US" sz="1300" dirty="0" err="1"/>
                        <a:t>Sesuai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dokumen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kurikulum</a:t>
                      </a:r>
                      <a:r>
                        <a:rPr lang="en-US" sz="1300" dirty="0"/>
                        <a:t> 2019 Prodi Teknik </a:t>
                      </a:r>
                      <a:r>
                        <a:rPr lang="en-US" sz="1300" dirty="0" err="1"/>
                        <a:t>Fisika</a:t>
                      </a:r>
                      <a:endParaRPr lang="en-US" sz="1300" dirty="0"/>
                    </a:p>
                  </a:txBody>
                  <a:tcPr marL="44140" marR="44140" marT="22070" marB="22070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/>
                        <a:t>Sesuai dokumen kurikulum 2019 Prodi Teknik Fisika</a:t>
                      </a:r>
                    </a:p>
                    <a:p>
                      <a:endParaRPr lang="en-US" sz="1300"/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3,5,6,7</a:t>
                      </a:r>
                    </a:p>
                  </a:txBody>
                  <a:tcPr marL="44140" marR="44140" marT="22070" marB="22070"/>
                </a:tc>
                <a:extLst>
                  <a:ext uri="{0D108BD9-81ED-4DB2-BD59-A6C34878D82A}">
                    <a16:rowId xmlns:a16="http://schemas.microsoft.com/office/drawing/2014/main" val="2265933612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2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TF4001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Etika </a:t>
                      </a:r>
                      <a:r>
                        <a:rPr lang="en-US" sz="1300" dirty="0" err="1"/>
                        <a:t>Rekayasa</a:t>
                      </a:r>
                      <a:r>
                        <a:rPr lang="en-US" sz="1300" dirty="0"/>
                        <a:t> dan </a:t>
                      </a:r>
                      <a:r>
                        <a:rPr lang="en-US" sz="1300" dirty="0" err="1"/>
                        <a:t>Kerja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Praktek</a:t>
                      </a:r>
                      <a:endParaRPr lang="en-US" sz="1300" dirty="0"/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2</a:t>
                      </a:r>
                    </a:p>
                  </a:txBody>
                  <a:tcPr marL="44140" marR="44140" marT="22070" marB="2207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3,4,7</a:t>
                      </a:r>
                    </a:p>
                  </a:txBody>
                  <a:tcPr marL="44140" marR="44140" marT="22070" marB="22070"/>
                </a:tc>
                <a:extLst>
                  <a:ext uri="{0D108BD9-81ED-4DB2-BD59-A6C34878D82A}">
                    <a16:rowId xmlns:a16="http://schemas.microsoft.com/office/drawing/2014/main" val="1416801142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3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TF4002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Proyek Inter Disiplin Teknik Fisika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2</a:t>
                      </a:r>
                    </a:p>
                  </a:txBody>
                  <a:tcPr marL="44140" marR="44140" marT="22070" marB="2207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2,3,4,5</a:t>
                      </a:r>
                    </a:p>
                  </a:txBody>
                  <a:tcPr marL="44140" marR="44140" marT="22070" marB="22070"/>
                </a:tc>
                <a:extLst>
                  <a:ext uri="{0D108BD9-81ED-4DB2-BD59-A6C34878D82A}">
                    <a16:rowId xmlns:a16="http://schemas.microsoft.com/office/drawing/2014/main" val="3347329166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4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MR4081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Manajemen Rekayasa Industri</a:t>
                      </a:r>
                    </a:p>
                  </a:txBody>
                  <a:tcPr marL="44140" marR="44140" marT="22070" marB="220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2</a:t>
                      </a:r>
                    </a:p>
                  </a:txBody>
                  <a:tcPr marL="44140" marR="44140" marT="22070" marB="22070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5</a:t>
                      </a:r>
                    </a:p>
                  </a:txBody>
                  <a:tcPr marL="44140" marR="44140" marT="22070" marB="22070"/>
                </a:tc>
                <a:extLst>
                  <a:ext uri="{0D108BD9-81ED-4DB2-BD59-A6C34878D82A}">
                    <a16:rowId xmlns:a16="http://schemas.microsoft.com/office/drawing/2014/main" val="2956319926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5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TF4080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Program Merdeka Belajar A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3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300"/>
                        <a:t>Kuliah ini mengakui kegiatan keahlian dari magang industri atau penelitian terstruktur dengan bobot kegiatan yang telah dikaji dan diakui oleh tim kurikulum setara 3 SKS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r>
                        <a:rPr lang="en-US" sz="1300"/>
                        <a:t>Uraian kegiatan magang industri atau penelitian terstruktur disampaikan dalam dokumen Berita Acara Penyetaraan SKS yang ditandatangani oleh Kaprodi dan Tim Kurikulum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1 (wajib); 2,3,4,5,6,7 (pilih 2 CPL, sesuai kegiatan)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031706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6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TF4081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Program Merdeka Belajar B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3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/>
                        <a:t>2 (wajib); 1,3,4,5,6,7 (pilih 2 CPL, sesuai kegiatan)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381819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7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TF4082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Program Merdeka Belajar C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3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854760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8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TF4083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Program Merdeka Belajar D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3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897617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9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TF4084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Program Merdeka Belajar E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2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/>
                        <a:t>Kuliah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ini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mengakui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kegiatan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keahlian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dari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magang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industri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atau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penelitian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terstruktur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dengan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bobot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kegiatan</a:t>
                      </a:r>
                      <a:r>
                        <a:rPr lang="en-US" sz="1300" dirty="0"/>
                        <a:t> yang </a:t>
                      </a:r>
                      <a:r>
                        <a:rPr lang="en-US" sz="1300" dirty="0" err="1"/>
                        <a:t>telah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dikaji</a:t>
                      </a:r>
                      <a:r>
                        <a:rPr lang="en-US" sz="1300" dirty="0"/>
                        <a:t> dan </a:t>
                      </a:r>
                      <a:r>
                        <a:rPr lang="en-US" sz="1300" dirty="0" err="1"/>
                        <a:t>diakui</a:t>
                      </a:r>
                      <a:r>
                        <a:rPr lang="en-US" sz="1300" dirty="0"/>
                        <a:t> oleh </a:t>
                      </a:r>
                      <a:r>
                        <a:rPr lang="en-US" sz="1300" dirty="0" err="1"/>
                        <a:t>tim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kurikulum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setara</a:t>
                      </a:r>
                      <a:r>
                        <a:rPr lang="en-US" sz="1300" dirty="0"/>
                        <a:t> 2 SKS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/>
                        <a:t>6 (wajib); 1,2,3,4,5,7 (pilih 2 CPL, sesuai kegiatan)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995773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10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TF4085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Program Merdeka Belajar F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2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571864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11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TF4086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Program Merdeka Belajar G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2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/>
                        <a:t>4 (wajib); 1,2,3,5,6,7 (pilih 2 CPL, sesuai kegiatan) 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952122"/>
                  </a:ext>
                </a:extLst>
              </a:tr>
              <a:tr h="332615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12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TF4087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Program Merdeka Belajar H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2</a:t>
                      </a:r>
                    </a:p>
                  </a:txBody>
                  <a:tcPr marL="44140" marR="44140" marT="22070" marB="2207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76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44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611</Words>
  <Application>Microsoft Office PowerPoint</Application>
  <PresentationFormat>Widescreen</PresentationFormat>
  <Paragraphs>105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Calisto MT</vt:lpstr>
      <vt:lpstr>Office Theme</vt:lpstr>
      <vt:lpstr>CPL Program Studi Sarjana Teknik Fisika ITB (Kurikulum 2019)</vt:lpstr>
      <vt:lpstr>Pemetaan CPL pada MK Placeholder MBKM TF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CPL Program Studi Sarjana Teknik Fisika ITB (Kurikulum 2019)</dc:title>
  <dc:creator>Muhammad Iqbal</dc:creator>
  <cp:lastModifiedBy>Muhammad Iqbal</cp:lastModifiedBy>
  <cp:revision>1</cp:revision>
  <dcterms:created xsi:type="dcterms:W3CDTF">2021-09-16T02:51:37Z</dcterms:created>
  <dcterms:modified xsi:type="dcterms:W3CDTF">2021-11-10T03:13:27Z</dcterms:modified>
</cp:coreProperties>
</file>